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446" r:id="rId2"/>
    <p:sldId id="338" r:id="rId3"/>
    <p:sldId id="436" r:id="rId4"/>
    <p:sldId id="401" r:id="rId5"/>
    <p:sldId id="439" r:id="rId6"/>
    <p:sldId id="454" r:id="rId7"/>
    <p:sldId id="445" r:id="rId8"/>
    <p:sldId id="447" r:id="rId9"/>
    <p:sldId id="443" r:id="rId10"/>
    <p:sldId id="307" r:id="rId11"/>
    <p:sldId id="449" r:id="rId12"/>
    <p:sldId id="290" r:id="rId13"/>
    <p:sldId id="441" r:id="rId14"/>
    <p:sldId id="452" r:id="rId15"/>
    <p:sldId id="44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wooclap.com/ZHSIP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oda@odissei-data.nl" TargetMode="External"/><Relationship Id="rId2" Type="http://schemas.openxmlformats.org/officeDocument/2006/relationships/hyperlink" Target="mailto:e.vankesteren1@uu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odissei-soda.nl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github.io/CausalImpact/CausalImpact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f22.classes.andrewheiss.com/cont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wooclap.com/ZHSIP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Advanced Topics / Open Questions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8B8C-2A42-EAF7-C87C-62D47E4484B7}"/>
              </a:ext>
            </a:extLst>
          </p:cNvPr>
          <p:cNvSpPr txBox="1">
            <a:spLocks/>
          </p:cNvSpPr>
          <p:nvPr/>
        </p:nvSpPr>
        <p:spPr>
          <a:xfrm>
            <a:off x="693910" y="1768882"/>
            <a:ext cx="10515600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en-GB" sz="4000" dirty="0">
                <a:solidFill>
                  <a:srgbClr val="404040"/>
                </a:solidFill>
                <a:latin typeface="Fira Sans" pitchFamily="34"/>
              </a:rPr>
              <a:t>What questions / problems do you run into, that we didn’t manage to cover in class?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en-GB" sz="4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https://app.wooclap.com/ZHSIPT</a:t>
            </a: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991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So, which method should I use?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which method should I use?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06413"/>
            <a:ext cx="10591797" cy="4886458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In this workshop we took a rather statistical view of this question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depends on what type and amount of data you have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But this is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easy part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in practice depends on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domain knowledge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hard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to figure out which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you need for causal inference and whether they are reasonable in your particular use case</a:t>
            </a:r>
          </a:p>
          <a:p>
            <a:pPr lvl="0">
              <a:buFontTx/>
              <a:buChar char="-"/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It may simply not be possible in some cases!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E.g.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won’t work if trends are not parallel; synthetic control won’t work if there is interference between units (no matter how much data you have!)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Often, methods which are “data hungry” can relax some assumptions, but:</a:t>
            </a:r>
          </a:p>
          <a:p>
            <a:pPr marL="0" lvl="0" indent="0" algn="ctr">
              <a:buNone/>
            </a:pPr>
            <a:r>
              <a:rPr lang="en-GB" sz="2400" b="1" u="sng" dirty="0">
                <a:solidFill>
                  <a:srgbClr val="404040"/>
                </a:solidFill>
                <a:latin typeface="Fira Sans" pitchFamily="34"/>
              </a:rPr>
              <a:t>There is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75691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EE68261-18AB-41D6-AA72-536C0CC5D734}"/>
              </a:ext>
            </a:extLst>
          </p:cNvPr>
          <p:cNvSpPr txBox="1"/>
          <p:nvPr/>
        </p:nvSpPr>
        <p:spPr>
          <a:xfrm>
            <a:off x="3048891" y="510984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Stay in touch!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958EC-F504-46CC-B904-66B518E36F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717275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ryanoisin@gmail.com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2"/>
              </a:rPr>
              <a:t>e.vankesteren1@uu.nl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3"/>
              </a:rPr>
              <a:t>soda@odissei-data.nl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  <a:hlinkClick r:id="rId4"/>
              </a:rPr>
              <a:t>https://odissei-soda.nl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@SoDa_nl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8235C91B-1363-4BF7-A0EC-DAFDFF72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5721" y="3931216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Difference in Differences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Krueger, A. B. (1999). Empirical strategies in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economics. In Handbook of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 (Vol. 3, pp. 1277-1366). Elsevier.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Pischke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J. S. (2009). Mostly harmless econometrics: An empiricist's companion. Princeton university press.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Caniglia, E. C., &amp; Murray, E. J. (2020). Difference-in-difference in the time of cholera: a gentle introduction for epidemiologists.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Current epidemiology reports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7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203-211.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Interrupted Time Series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 L.,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(2017). Interrupted time series regression for the evaluation of public health interventions: a tutorial. International journal of epidemiology, 46(1), 348-355.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J.L,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(2019). Difference in difference, controlled interrupted time series and synthetic controls. International journal of epidemiology, 48(6), 2062-2063.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965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Control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Brodersen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K. H.,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Gallusser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F., Koehler, J., Remy, N., &amp; Scott, S. L. (2015). Inferring causal impact using Bayesian structural time-series models. The Annals of Applied Statistics, 247-274.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Linden, A. (2018). Combining synthetic controls and interrupted time series analysis to improve causal inference in program evaluation. Journal of evaluation in clinical practice, 24(2), 447-453.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  <a:hlinkClick r:id="rId2"/>
              </a:rPr>
              <a:t>http://google.github.io/CausalImpact/CausalImpact.html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58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</a:t>
            </a: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DiD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Arkhangelsky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D.,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Athey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S., Hirshberg, D. A.,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Imbens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G. W., &amp; Wager, S. (2021). Synthetic difference-in-differences.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American Economic Review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111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(12), 4088-4118.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More on Causal Policy Evaluation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Free online course materials made by Andrew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Heiss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Program Evaluation for Public Service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https://evalf22.classes.andrewheiss.com/content/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14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Discussion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brief survey and practical introduction to the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Core concepts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Key assumptions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Different statistical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used to evaluate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effects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u="sng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Disclaimer</a:t>
            </a:r>
            <a:r>
              <a:rPr lang="en-GB" u="sng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took a “wide” instead of “deep” 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details / extensions / advanced topics omitted!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3D023-392B-5464-649A-01558560FD02}"/>
              </a:ext>
            </a:extLst>
          </p:cNvPr>
          <p:cNvSpPr/>
          <p:nvPr/>
        </p:nvSpPr>
        <p:spPr>
          <a:xfrm>
            <a:off x="2878819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8FD93-9BD5-9797-0EF7-35716914103D}"/>
              </a:ext>
            </a:extLst>
          </p:cNvPr>
          <p:cNvSpPr/>
          <p:nvPr/>
        </p:nvSpPr>
        <p:spPr>
          <a:xfrm>
            <a:off x="5585896" y="1693547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75D71-D559-05A8-C2C3-CF1D60883369}"/>
              </a:ext>
            </a:extLst>
          </p:cNvPr>
          <p:cNvSpPr/>
          <p:nvPr/>
        </p:nvSpPr>
        <p:spPr>
          <a:xfrm>
            <a:off x="2896834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7881-3E47-AFDC-26FC-567A5BCF17F4}"/>
              </a:ext>
            </a:extLst>
          </p:cNvPr>
          <p:cNvSpPr/>
          <p:nvPr/>
        </p:nvSpPr>
        <p:spPr>
          <a:xfrm>
            <a:off x="2878819" y="4592161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 w="412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13B-37E8-C9E8-9C4D-0937B5956CBC}"/>
              </a:ext>
            </a:extLst>
          </p:cNvPr>
          <p:cNvSpPr/>
          <p:nvPr/>
        </p:nvSpPr>
        <p:spPr>
          <a:xfrm>
            <a:off x="5567881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42073-7FBB-4441-2B0F-B0711D79E379}"/>
              </a:ext>
            </a:extLst>
          </p:cNvPr>
          <p:cNvSpPr/>
          <p:nvPr/>
        </p:nvSpPr>
        <p:spPr>
          <a:xfrm>
            <a:off x="8265722" y="3144514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7D276-2D84-CCFC-C13B-2CED8EC8382F}"/>
              </a:ext>
            </a:extLst>
          </p:cNvPr>
          <p:cNvSpPr/>
          <p:nvPr/>
        </p:nvSpPr>
        <p:spPr>
          <a:xfrm>
            <a:off x="8274501" y="1678355"/>
            <a:ext cx="2679826" cy="1457608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EF94B-3B38-DE3F-2881-0DE2CCDE2069}"/>
              </a:ext>
            </a:extLst>
          </p:cNvPr>
          <p:cNvSpPr/>
          <p:nvPr/>
        </p:nvSpPr>
        <p:spPr>
          <a:xfrm>
            <a:off x="5567881" y="4577694"/>
            <a:ext cx="5386446" cy="1457608"/>
          </a:xfrm>
          <a:prstGeom prst="rect">
            <a:avLst/>
          </a:prstGeom>
          <a:noFill/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CC872-6AC7-5799-34D6-DFDC8A7620A7}"/>
              </a:ext>
            </a:extLst>
          </p:cNvPr>
          <p:cNvSpPr/>
          <p:nvPr/>
        </p:nvSpPr>
        <p:spPr>
          <a:xfrm>
            <a:off x="5576660" y="4592161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BF4B3-3E0A-08AC-A9BF-87C96374C257}"/>
              </a:ext>
            </a:extLst>
          </p:cNvPr>
          <p:cNvSpPr/>
          <p:nvPr/>
        </p:nvSpPr>
        <p:spPr>
          <a:xfrm>
            <a:off x="8266491" y="4579363"/>
            <a:ext cx="2679826" cy="1457608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16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Connections to other methods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Synthetic Diff-in-Diff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(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Arkhangelsky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et al. 2021)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combines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and Synthetic Control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Synthetic Control type methods are conceptually and practically similar to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matching techniques</a:t>
            </a:r>
          </a:p>
          <a:p>
            <a:pPr lvl="0">
              <a:lnSpc>
                <a:spcPct val="100000"/>
              </a:lnSpc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Often used in causal inference; match similar treated and untreated units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4622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Advanced Topics / Open Questions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8B8C-2A42-EAF7-C87C-62D47E4484B7}"/>
              </a:ext>
            </a:extLst>
          </p:cNvPr>
          <p:cNvSpPr txBox="1">
            <a:spLocks/>
          </p:cNvSpPr>
          <p:nvPr/>
        </p:nvSpPr>
        <p:spPr>
          <a:xfrm>
            <a:off x="838200" y="1781239"/>
            <a:ext cx="10515600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en-GB" sz="4000" dirty="0">
                <a:solidFill>
                  <a:srgbClr val="404040"/>
                </a:solidFill>
                <a:latin typeface="Fira Sans" pitchFamily="34"/>
              </a:rPr>
              <a:t>What questions / problems do you run into, that we didn’t manage to cover in class?</a:t>
            </a: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r>
              <a:rPr lang="en-GB" sz="4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https://app.wooclap.com/ZHSIPT</a:t>
            </a: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Font typeface="Arial" pitchFamily="34"/>
              <a:buNone/>
            </a:pPr>
            <a:endParaRPr lang="en-GB" sz="40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9914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Advanced Topics / Open Questions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interventions which are not “sharp”?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- E.g. policy may be gradually introduced / rolled out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- Some policies may have an “anticipatory” effect; people stop smoking because cigarettes are about to get more expensive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- Here fuzzy-RDD type analyses may be helpful. OR explicit modelling of intervention effect.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How to deal with multiple treated units?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Aggregating vs not-aggregating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Classic approach is to take means, estimate ACEs. Less data + assumption “hungry” but information is lost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If you have enough data to perform, e.g., synthetic control analysis, may be better to first estimate unit-level effects, then summarize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6888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Other dimensions to keep in mind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Interpretability of the model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Nice to know/ understand where inferences are coming from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methods better than others (e.g. synthetic control more understandable than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Sensitivity / Robustness / Researcher Degrees of Freedom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many arbitrary choices do you have to make?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How much do the results change if you make a different choice?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practice, perform sensitivity checks whenever you can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1610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Summary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methods differ in terms of: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2725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Fira Sans</vt:lpstr>
      <vt:lpstr>Calibri</vt:lpstr>
      <vt:lpstr>Calibri Light</vt:lpstr>
      <vt:lpstr>Office Theme</vt:lpstr>
      <vt:lpstr>Advanced Topics / Open Questions</vt:lpstr>
      <vt:lpstr>Discussion</vt:lpstr>
      <vt:lpstr>Today’s Goal</vt:lpstr>
      <vt:lpstr>PowerPoint Presentation</vt:lpstr>
      <vt:lpstr>Connections to other methods</vt:lpstr>
      <vt:lpstr>Advanced Topics / Open Questions</vt:lpstr>
      <vt:lpstr>Advanced Topics / Open Questions</vt:lpstr>
      <vt:lpstr>Other dimensions to keep in mind</vt:lpstr>
      <vt:lpstr>Summary</vt:lpstr>
      <vt:lpstr>So, which method should I use?</vt:lpstr>
      <vt:lpstr>So which method should I use?</vt:lpstr>
      <vt:lpstr>PowerPoint Presentation</vt:lpstr>
      <vt:lpstr>Useful References</vt:lpstr>
      <vt:lpstr>Useful References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61</cp:revision>
  <dcterms:created xsi:type="dcterms:W3CDTF">2020-09-17T14:27:00Z</dcterms:created>
  <dcterms:modified xsi:type="dcterms:W3CDTF">2023-05-24T08:05:01Z</dcterms:modified>
</cp:coreProperties>
</file>